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04" r:id="rId3"/>
    <p:sldId id="305" r:id="rId4"/>
    <p:sldId id="306" r:id="rId5"/>
    <p:sldId id="303" r:id="rId6"/>
    <p:sldId id="314" r:id="rId7"/>
    <p:sldId id="316" r:id="rId8"/>
    <p:sldId id="315" r:id="rId9"/>
    <p:sldId id="322" r:id="rId10"/>
    <p:sldId id="323" r:id="rId11"/>
    <p:sldId id="326" r:id="rId12"/>
    <p:sldId id="328" r:id="rId13"/>
    <p:sldId id="319" r:id="rId14"/>
    <p:sldId id="320" r:id="rId15"/>
    <p:sldId id="340" r:id="rId16"/>
    <p:sldId id="310" r:id="rId17"/>
    <p:sldId id="311" r:id="rId18"/>
    <p:sldId id="341" r:id="rId19"/>
    <p:sldId id="327" r:id="rId20"/>
    <p:sldId id="309" r:id="rId21"/>
    <p:sldId id="333" r:id="rId22"/>
    <p:sldId id="336" r:id="rId23"/>
    <p:sldId id="337" r:id="rId24"/>
    <p:sldId id="297" r:id="rId25"/>
    <p:sldId id="332" r:id="rId26"/>
    <p:sldId id="298" r:id="rId27"/>
    <p:sldId id="343" r:id="rId28"/>
    <p:sldId id="266" r:id="rId29"/>
    <p:sldId id="273" r:id="rId30"/>
    <p:sldId id="267" r:id="rId31"/>
    <p:sldId id="268" r:id="rId32"/>
    <p:sldId id="269" r:id="rId33"/>
    <p:sldId id="274" r:id="rId34"/>
    <p:sldId id="270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BBC4-9DE8-4892-9516-F40F3CB45A1E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FE82-EC09-4C5E-AFDA-8A7E2A681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FE82-EC09-4C5E-AFDA-8A7E2A6811C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8BC58D1-7A7E-4657-9447-F55CAEA965B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AB87A3E-B363-491E-8698-6144F3AD9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Как метод философских исследований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СИНЕРГЕТИКА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740516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й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3168352" cy="4176463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Автор теории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монад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– идеальных частиц, из которых состоит мир.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Их главным свойством считал способность к восстановлению своей структуры </a:t>
            </a:r>
            <a:r>
              <a:rPr lang="ru-RU" dirty="0">
                <a:latin typeface="Comic Sans MS" pitchFamily="66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самоорганизация</a:t>
            </a:r>
            <a:r>
              <a:rPr lang="ru-RU" dirty="0">
                <a:latin typeface="Comic Sans MS" pitchFamily="66" charset="0"/>
              </a:rPr>
              <a:t>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Анализ хаоса в идеализме </a:t>
            </a:r>
            <a:r>
              <a:rPr lang="ru-RU" dirty="0" err="1" smtClean="0">
                <a:latin typeface="Comic Sans MS" pitchFamily="66" charset="0"/>
              </a:rPr>
              <a:t>Годфрида</a:t>
            </a:r>
            <a:r>
              <a:rPr lang="ru-RU" dirty="0" smtClean="0">
                <a:latin typeface="Comic Sans MS" pitchFamily="66" charset="0"/>
              </a:rPr>
              <a:t> Лейбница </a:t>
            </a:r>
            <a:r>
              <a:rPr lang="ru-RU" dirty="0">
                <a:latin typeface="Comic Sans MS" pitchFamily="66" charset="0"/>
              </a:rPr>
              <a:t>(1646—1716)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ег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8212" y="1916832"/>
            <a:ext cx="3076575" cy="4176463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. При помощи законов диалектики показал внутреннюю противоречивость процессов развития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2. Рассматривал творение истории мировым духом как взаимосвязь хаоса и порядка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Восприятие хаоса в Диалектике </a:t>
            </a:r>
            <a:r>
              <a:rPr lang="ru-RU" dirty="0">
                <a:latin typeface="Comic Sans MS" pitchFamily="66" charset="0"/>
              </a:rPr>
              <a:t>Гегеля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Хаос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 - явление природы или социальной жизни, нарушающее привычный ход событий и приводящее к негативным последствиям.</a:t>
            </a:r>
          </a:p>
          <a:p>
            <a:pPr>
              <a:buNone/>
            </a:pP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Порядок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– понятие, обозначающее последовательное развитие объекта или 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24265" y="1719072"/>
            <a:ext cx="4038600" cy="4407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Случайность 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категория, которая обозначает событие, происходящее вопреки нормам, законам и даже логике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Необходимость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категория, обозначающая событие или явление, обусловленные определёнными закономерностями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Comic Sans MS" pitchFamily="66" charset="0"/>
              </a:rPr>
              <a:t>Взаимосвязь диалектики и синергетики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огдан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374" y="1719263"/>
            <a:ext cx="3048251" cy="4406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100" dirty="0">
                <a:solidFill>
                  <a:schemeClr val="tx1"/>
                </a:solidFill>
                <a:latin typeface="Comic Sans MS" pitchFamily="66" charset="0"/>
              </a:rPr>
              <a:t>Любая система, как считал Богданов, существует  между двух закономерностей:  </a:t>
            </a:r>
            <a:r>
              <a:rPr lang="ru-RU" sz="1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sz="11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100" dirty="0">
                <a:solidFill>
                  <a:schemeClr val="tx1"/>
                </a:solidFill>
                <a:latin typeface="Comic Sans MS" pitchFamily="66" charset="0"/>
              </a:rPr>
              <a:t>а) </a:t>
            </a:r>
            <a:r>
              <a:rPr lang="ru-RU" sz="1100" i="1" dirty="0">
                <a:solidFill>
                  <a:srgbClr val="FF0000"/>
                </a:solidFill>
                <a:latin typeface="Comic Sans MS" pitchFamily="66" charset="0"/>
              </a:rPr>
              <a:t>формирующие</a:t>
            </a:r>
            <a:r>
              <a:rPr lang="ru-RU" sz="1100" dirty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ru-RU" sz="1100" dirty="0">
                <a:solidFill>
                  <a:schemeClr val="tx1"/>
                </a:solidFill>
                <a:latin typeface="Comic Sans MS" pitchFamily="66" charset="0"/>
              </a:rPr>
              <a:t> т.е. закономерности развития, приводящие к переходу системы в другое качество;</a:t>
            </a:r>
          </a:p>
          <a:p>
            <a:pPr>
              <a:buNone/>
            </a:pPr>
            <a:endParaRPr lang="ru-RU" sz="11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100" dirty="0">
                <a:solidFill>
                  <a:schemeClr val="tx1"/>
                </a:solidFill>
                <a:latin typeface="Comic Sans MS" pitchFamily="66" charset="0"/>
              </a:rPr>
              <a:t>б) </a:t>
            </a:r>
            <a:r>
              <a:rPr lang="ru-RU" sz="1100" i="1" dirty="0">
                <a:solidFill>
                  <a:srgbClr val="FF0000"/>
                </a:solidFill>
                <a:latin typeface="Comic Sans MS" pitchFamily="66" charset="0"/>
              </a:rPr>
              <a:t>регулирующие</a:t>
            </a:r>
            <a:r>
              <a:rPr lang="ru-RU" sz="1100" dirty="0">
                <a:solidFill>
                  <a:schemeClr val="tx1"/>
                </a:solidFill>
                <a:latin typeface="Comic Sans MS" pitchFamily="66" charset="0"/>
              </a:rPr>
              <a:t>, т.е. закономерности функционирования, способствующие стабилизации нынешнего качества системы.</a:t>
            </a:r>
          </a:p>
          <a:p>
            <a:pPr>
              <a:buNone/>
            </a:pPr>
            <a:endParaRPr lang="ru-RU" sz="11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  <a:latin typeface="Comic Sans MS" pitchFamily="66" charset="0"/>
              </a:rPr>
              <a:t>Богданов - автор </a:t>
            </a:r>
            <a:r>
              <a:rPr lang="ru-RU" sz="1100" dirty="0">
                <a:solidFill>
                  <a:schemeClr val="tx1"/>
                </a:solidFill>
                <a:latin typeface="Comic Sans MS" pitchFamily="66" charset="0"/>
              </a:rPr>
              <a:t>понятий:</a:t>
            </a:r>
          </a:p>
          <a:p>
            <a:pPr>
              <a:buNone/>
            </a:pPr>
            <a:r>
              <a:rPr lang="ru-RU" sz="1100" i="1" dirty="0" err="1" smtClean="0">
                <a:solidFill>
                  <a:srgbClr val="FF0000"/>
                </a:solidFill>
                <a:latin typeface="Comic Sans MS" pitchFamily="66" charset="0"/>
              </a:rPr>
              <a:t>тектология</a:t>
            </a:r>
            <a:r>
              <a:rPr lang="ru-RU" sz="1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Comic Sans MS" pitchFamily="66" charset="0"/>
              </a:rPr>
              <a:t>–всеобщая теория </a:t>
            </a:r>
            <a:r>
              <a:rPr lang="ru-RU" sz="1100" dirty="0" smtClean="0">
                <a:solidFill>
                  <a:schemeClr val="tx1"/>
                </a:solidFill>
                <a:latin typeface="Comic Sans MS" pitchFamily="66" charset="0"/>
              </a:rPr>
              <a:t>организации</a:t>
            </a:r>
            <a:r>
              <a:rPr lang="ru-RU" sz="1100" dirty="0">
                <a:solidFill>
                  <a:schemeClr val="tx1"/>
                </a:solidFill>
                <a:latin typeface="Comic Sans MS" pitchFamily="66" charset="0"/>
              </a:rPr>
              <a:t>;</a:t>
            </a:r>
            <a:endParaRPr lang="ru-RU" sz="11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1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Comic Sans MS" pitchFamily="66" charset="0"/>
              </a:rPr>
              <a:t>«л</a:t>
            </a:r>
            <a:r>
              <a:rPr lang="ru-RU" sz="1100" i="1" dirty="0" smtClean="0">
                <a:solidFill>
                  <a:srgbClr val="FF0000"/>
                </a:solidFill>
                <a:latin typeface="Comic Sans MS" pitchFamily="66" charset="0"/>
              </a:rPr>
              <a:t>ичная </a:t>
            </a:r>
            <a:r>
              <a:rPr lang="ru-RU" sz="1100" i="1" dirty="0" err="1">
                <a:solidFill>
                  <a:srgbClr val="FF0000"/>
                </a:solidFill>
                <a:latin typeface="Comic Sans MS" pitchFamily="66" charset="0"/>
              </a:rPr>
              <a:t>тектология</a:t>
            </a:r>
            <a:r>
              <a:rPr lang="ru-RU" sz="1100" i="1" dirty="0">
                <a:solidFill>
                  <a:schemeClr val="tx1"/>
                </a:solidFill>
                <a:latin typeface="Comic Sans MS" pitchFamily="66" charset="0"/>
              </a:rPr>
              <a:t>» - способность человека упорядочить своё социальное бытие, используя универсальные принципы самоорганизации.</a:t>
            </a:r>
          </a:p>
          <a:p>
            <a:pPr>
              <a:buNone/>
            </a:pPr>
            <a:endParaRPr lang="ru-RU" sz="1100" i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100" i="1" dirty="0">
                <a:solidFill>
                  <a:schemeClr val="tx1"/>
                </a:solidFill>
                <a:latin typeface="Comic Sans MS" pitchFamily="66" charset="0"/>
              </a:rPr>
              <a:t>Главное произведение </a:t>
            </a:r>
            <a:r>
              <a:rPr lang="ru-RU" sz="1100" i="1" dirty="0" smtClean="0">
                <a:solidFill>
                  <a:schemeClr val="tx1"/>
                </a:solidFill>
                <a:latin typeface="Comic Sans MS" pitchFamily="66" charset="0"/>
              </a:rPr>
              <a:t> А</a:t>
            </a:r>
            <a:r>
              <a:rPr lang="ru-RU" sz="1100" i="1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sz="1100" i="1" dirty="0" smtClean="0">
                <a:solidFill>
                  <a:schemeClr val="tx1"/>
                </a:solidFill>
                <a:latin typeface="Comic Sans MS" pitchFamily="66" charset="0"/>
              </a:rPr>
              <a:t> Богданова– </a:t>
            </a:r>
            <a:r>
              <a:rPr lang="ru-RU" sz="1100" i="1" dirty="0">
                <a:solidFill>
                  <a:schemeClr val="tx1"/>
                </a:solidFill>
                <a:latin typeface="Comic Sans MS" pitchFamily="66" charset="0"/>
              </a:rPr>
              <a:t>«</a:t>
            </a:r>
            <a:r>
              <a:rPr lang="ru-RU" sz="1100" i="1" dirty="0" err="1">
                <a:solidFill>
                  <a:schemeClr val="tx1"/>
                </a:solidFill>
                <a:latin typeface="Comic Sans MS" pitchFamily="66" charset="0"/>
              </a:rPr>
              <a:t>Тектология</a:t>
            </a:r>
            <a:r>
              <a:rPr lang="ru-RU" sz="1100" i="1" dirty="0">
                <a:solidFill>
                  <a:schemeClr val="tx1"/>
                </a:solidFill>
                <a:latin typeface="Comic Sans MS" pitchFamily="66" charset="0"/>
              </a:rPr>
              <a:t>».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1054394"/>
          </a:xfrm>
        </p:spPr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Вклад в развитие </a:t>
            </a:r>
            <a:r>
              <a:rPr lang="ru-RU" sz="2800" dirty="0" err="1" smtClean="0">
                <a:latin typeface="Comic Sans MS" pitchFamily="66" charset="0"/>
              </a:rPr>
              <a:t>синергитики</a:t>
            </a:r>
            <a:r>
              <a:rPr lang="ru-RU" sz="2800" dirty="0" smtClean="0">
                <a:latin typeface="Comic Sans MS" pitchFamily="66" charset="0"/>
              </a:rPr>
              <a:t> внёс Александр </a:t>
            </a:r>
            <a:r>
              <a:rPr lang="ru-RU" sz="2800" dirty="0" err="1">
                <a:latin typeface="Comic Sans MS" pitchFamily="66" charset="0"/>
              </a:rPr>
              <a:t>богданов</a:t>
            </a:r>
            <a:r>
              <a:rPr lang="ru-RU" sz="2800" dirty="0">
                <a:latin typeface="Comic Sans MS" pitchFamily="66" charset="0"/>
              </a:rPr>
              <a:t> (1873-1928)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Наука синергетика возникла в  ХХ веке </a:t>
            </a:r>
          </a:p>
        </p:txBody>
      </p:sp>
      <p:pic>
        <p:nvPicPr>
          <p:cNvPr id="1026" name="Picture 2" descr="Картинки по запросу пригожин ил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5431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622143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И.Р. Пригожин</a:t>
            </a:r>
          </a:p>
        </p:txBody>
      </p:sp>
      <p:pic>
        <p:nvPicPr>
          <p:cNvPr id="1028" name="Picture 4" descr="Картинки по запросу хакен герм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76412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551723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Г. </a:t>
            </a:r>
            <a:r>
              <a:rPr lang="ru-RU" dirty="0" err="1"/>
              <a:t>Хакен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354930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Илья Романович Пригожин (1917-2003гг.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Герман </a:t>
            </a:r>
            <a:r>
              <a:rPr lang="ru-RU" dirty="0" err="1" smtClean="0">
                <a:latin typeface="Comic Sans MS" pitchFamily="66" charset="0"/>
              </a:rPr>
              <a:t>Хакен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род.в</a:t>
            </a:r>
            <a:r>
              <a:rPr lang="ru-RU" dirty="0" smtClean="0">
                <a:latin typeface="Comic Sans MS" pitchFamily="66" charset="0"/>
              </a:rPr>
              <a:t> 1927г.)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Популяризаторы синергетики в науке ХХ в.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Picture 2" descr="Картинки по запросу пригожин иль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4482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хакен герма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3263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147248" cy="3294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Comic Sans MS" pitchFamily="66" charset="0"/>
              </a:rPr>
              <a:t>принцип, в соответствии с которым в любом внешне хаотичном явлении можно найти определённую последовательность действий; способ познания действительности, при котором ключ к пониманию явления лежит через исследование совокупности его элементов.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Базовые свойства открытой системы: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СИСТЕМНОСТЬ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4644008" y="5157192"/>
            <a:ext cx="1440160" cy="64807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1 5"/>
          <p:cNvSpPr/>
          <p:nvPr/>
        </p:nvSpPr>
        <p:spPr>
          <a:xfrm rot="10800000">
            <a:off x="2267744" y="5309593"/>
            <a:ext cx="1440160" cy="64807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5857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291264" cy="2430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>
                <a:latin typeface="Comic Sans MS" pitchFamily="66" charset="0"/>
              </a:rPr>
              <a:t>это понятие, обозначающее способность системы, реагируя на раздражение внешней среды, восстанавливать свои внутренние ресурсы, усиливать их, переводить на новый уровень развития.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Базовые свойства открытой системы: 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Самоорганизация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Картинки по запросу фракта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372" y="4365104"/>
            <a:ext cx="756084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258575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Comic Sans MS" pitchFamily="66" charset="0"/>
              </a:rPr>
              <a:t>1.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Неравновесность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состояние открытой системы, при котором происходит изменение ее макроскопических параметров, то есть ее состава, структуры и поведения.</a:t>
            </a:r>
          </a:p>
          <a:p>
            <a:pPr>
              <a:buNone/>
            </a:pPr>
            <a:r>
              <a:rPr lang="ru-RU" sz="2000" dirty="0">
                <a:latin typeface="Comic Sans MS" pitchFamily="66" charset="0"/>
              </a:rPr>
              <a:t>2. </a:t>
            </a: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Неустойчивость (</a:t>
            </a:r>
            <a:r>
              <a:rPr lang="ru-RU" sz="3000" dirty="0">
                <a:solidFill>
                  <a:schemeClr val="tx1"/>
                </a:solidFill>
                <a:latin typeface="Comic Sans MS" pitchFamily="66" charset="0"/>
              </a:rPr>
              <a:t>открытость</a:t>
            </a: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) –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Comic Sans MS" pitchFamily="66" charset="0"/>
              </a:rPr>
              <a:t>способность системы постоянно обмениваться веществом, энергией, информацией с окружающей средой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Comic Sans MS" pitchFamily="66" charset="0"/>
              </a:rPr>
              <a:t>3.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Нелинейность</a:t>
            </a:r>
            <a:r>
              <a:rPr lang="ru-RU" dirty="0">
                <a:latin typeface="Comic Sans MS" pitchFamily="66" charset="0"/>
              </a:rPr>
              <a:t>  -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способность системы переходить  в  различные  состояния развития своей структуры</a:t>
            </a:r>
            <a:r>
              <a:rPr lang="ru-RU" sz="2400" dirty="0">
                <a:latin typeface="Comic Sans MS" pitchFamily="66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Три основные идеи синергетики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фаза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плавного эволюционного развития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по итогам которого система входит в неустойчивое, критическое состояние.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выход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из критического состояния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переход системы на новый уровень развития, связанный с формированием у неё новых признаков и свойств.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Две фазы </a:t>
            </a:r>
            <a:r>
              <a:rPr lang="ru-RU" dirty="0" smtClean="0">
                <a:latin typeface="Comic Sans MS" pitchFamily="66" charset="0"/>
              </a:rPr>
              <a:t>самоорганизации: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1) усложнение внутренней структуры процессов и явлений окружающего мира, глобальный характер их последствий;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2) потребность в создании новой научной картины мира;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2) необходимость взаимодействия разных научных дисциплин.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Предпосылки возникновения синергетики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В биологии </a:t>
            </a:r>
            <a:r>
              <a:rPr lang="ru-RU" dirty="0">
                <a:latin typeface="Comic Sans MS" pitchFamily="66" charset="0"/>
              </a:rPr>
              <a:t>—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это рост растений и животных, эволюция видов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в медицине </a:t>
            </a:r>
            <a:r>
              <a:rPr lang="ru-RU" dirty="0">
                <a:latin typeface="Comic Sans MS" pitchFamily="66" charset="0"/>
              </a:rPr>
              <a:t>—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элек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трическая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и магнитная активность головного мозга,</a:t>
            </a:r>
          </a:p>
          <a:p>
            <a:pPr>
              <a:buNone/>
            </a:pP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В психологии </a:t>
            </a:r>
            <a:r>
              <a:rPr lang="ru-RU" dirty="0">
                <a:latin typeface="Comic Sans MS" pitchFamily="66" charset="0"/>
              </a:rPr>
              <a:t>—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особенности человеческого поведения в социуме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В политологии </a:t>
            </a:r>
            <a:r>
              <a:rPr lang="ru-RU" dirty="0">
                <a:latin typeface="Comic Sans MS" pitchFamily="66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для анализа порядка и хаоса политических процессов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В социологии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методы синергетики применимы при изучении процесса формирования общественного мнения, сотрудничества и конкуренции между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соц.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группами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В экономике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методы синергетики применимы к исследованию временных колебаний биржевых курсов и других сложных временных рядов;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Области применения </a:t>
            </a:r>
            <a:r>
              <a:rPr lang="ru-RU" dirty="0" err="1" smtClean="0">
                <a:latin typeface="Comic Sans MS" pitchFamily="66" charset="0"/>
              </a:rPr>
              <a:t>синергитики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Социальная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синергетика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Лингвистическая Синергетика -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Виды синергетики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06623_6623_3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6325" y="1922463"/>
            <a:ext cx="2800350" cy="40005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Мартине создал </a:t>
            </a:r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принцип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100" dirty="0">
                <a:solidFill>
                  <a:srgbClr val="FF0000"/>
                </a:solidFill>
                <a:latin typeface="Comic Sans MS" pitchFamily="66" charset="0"/>
              </a:rPr>
              <a:t>наименьшего усилия – </a:t>
            </a:r>
            <a:r>
              <a:rPr lang="ru-RU" sz="3100" dirty="0">
                <a:solidFill>
                  <a:schemeClr val="tx1"/>
                </a:solidFill>
                <a:latin typeface="Comic Sans MS" pitchFamily="66" charset="0"/>
              </a:rPr>
              <a:t>лингвистический принцип, при котором говорящие стремятся прилагать как можно меньше усилий для производства речи, естественно до тех пределов, пока это не препятствует распознаванию речи адресатом.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Андре Мартине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</a:t>
            </a:r>
            <a:r>
              <a:rPr lang="ru-RU" sz="2400" dirty="0">
                <a:latin typeface="Comic Sans MS" pitchFamily="66" charset="0"/>
              </a:rPr>
              <a:t>представитель лингвистической синергетики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ЮНЕСКО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0170"/>
            <a:ext cx="4038600" cy="3065085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Уровень жизнеспособности языка: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Безопасный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- язык используется всеми поколениями, его передача между ними не нарушена. В данном случае нет никаких угроз.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Уязвимый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- на языке разговаривает большинство детей, но его использование может быть ограниченным (например, на языке говорят только дома);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Есть угроза исчезновения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- язык не изучается детьми как родной язык;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Серьёзная угроза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- язык используется старшими поколениями; понятен поколению родителей, но не используется при общении с детьми и между собой;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На грани вымирания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- самые младшие носители языка — старики. Язык ими используется частично и редко;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Вымерший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- нет живых носителей языка(в атлас ЮНЕСКО внесены только вымершие с 1950-х).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Comic Sans MS" pitchFamily="66" charset="0"/>
              </a:rPr>
              <a:t>Пример лингвистической синергетики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СИНЕРГЕТИКА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Научная картина мира Исаака Ньютона и Пьера Лапласа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: механистическое представление о явлениях; априорность причинно-следственных связей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3028310"/>
            <a:ext cx="30243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КРИТИКА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2051720" y="3861048"/>
            <a:ext cx="2448272" cy="12241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19672" y="2204864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354930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ХАОС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ПОРЯДОК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СИСТЕМНЫЙ ПОДХОД к пониманию хаоса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479763" y="2182017"/>
            <a:ext cx="2088232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0492291">
            <a:off x="3479763" y="3303713"/>
            <a:ext cx="2088232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3012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ХАОС И ПОРЯДОК НАХОДЯТСЯ ВО ВЗАИМОСВЯЗИ</a:t>
            </a:r>
          </a:p>
        </p:txBody>
      </p:sp>
    </p:spTree>
    <p:extLst>
      <p:ext uri="{BB962C8B-B14F-4D97-AF65-F5344CB8AC3E}">
        <p14:creationId xmlns:p14="http://schemas.microsoft.com/office/powerpoint/2010/main" xmlns="" val="338565415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Линейное мышление</a:t>
            </a:r>
            <a:r>
              <a:rPr lang="ru-RU" dirty="0">
                <a:latin typeface="Comic Sans MS" pitchFamily="66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неукоснительное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соблюдение правил;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тсутствие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инициативы;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-мышление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стереотипами;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злишний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консерватизм;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Нелинейное мышление:</a:t>
            </a:r>
          </a:p>
          <a:p>
            <a:pPr>
              <a:buNone/>
            </a:pPr>
            <a:r>
              <a:rPr lang="ru-RU" i="1" dirty="0">
                <a:latin typeface="Comic Sans MS" pitchFamily="66" charset="0"/>
              </a:rPr>
              <a:t> </a:t>
            </a:r>
            <a:r>
              <a:rPr lang="ru-RU" i="1" dirty="0" smtClean="0">
                <a:latin typeface="Comic Sans MS" pitchFamily="66" charset="0"/>
              </a:rPr>
              <a:t>-</a:t>
            </a: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умение </a:t>
            </a:r>
            <a:r>
              <a:rPr lang="ru-RU" i="1" dirty="0">
                <a:solidFill>
                  <a:schemeClr val="tx1"/>
                </a:solidFill>
                <a:latin typeface="Comic Sans MS" pitchFamily="66" charset="0"/>
              </a:rPr>
              <a:t>импровизировать;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-следование </a:t>
            </a:r>
            <a:r>
              <a:rPr lang="ru-RU" i="1" dirty="0">
                <a:solidFill>
                  <a:schemeClr val="tx1"/>
                </a:solidFill>
                <a:latin typeface="Comic Sans MS" pitchFamily="66" charset="0"/>
              </a:rPr>
              <a:t>интуиции;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и</a:t>
            </a: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гнорирование </a:t>
            </a:r>
            <a:r>
              <a:rPr lang="ru-RU" i="1" dirty="0">
                <a:solidFill>
                  <a:schemeClr val="tx1"/>
                </a:solidFill>
                <a:latin typeface="Comic Sans MS" pitchFamily="66" charset="0"/>
              </a:rPr>
              <a:t>стереотипов и шаблонов.</a:t>
            </a:r>
          </a:p>
          <a:p>
            <a:endParaRPr lang="ru-RU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Синергетика как система мышления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Ключевые понятия синергетики</a:t>
            </a:r>
          </a:p>
          <a:p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219256" cy="2718040"/>
          </a:xfrm>
        </p:spPr>
        <p:txBody>
          <a:bodyPr>
            <a:normAutofit fontScale="92500" lnSpcReduction="20000"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Бифуркация </a:t>
            </a:r>
            <a:r>
              <a:rPr lang="ru-RU" dirty="0">
                <a:latin typeface="Comic Sans MS" pitchFamily="66" charset="0"/>
              </a:rPr>
              <a:t>– понятие, обозначающее изменение в развитии системы связанное с необходимостью выбора одного из нескольких путей дальнейшего развития.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767005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Анри Пуанка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Анри Пуанкар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Анри Пуанкар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Анри Пуанкар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артинки по запросу Анри Пуанка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4765"/>
            <a:ext cx="3600400" cy="43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623" y="5013176"/>
            <a:ext cx="4031233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А. Пуанкаре, автор понятия «аттрактор»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974" y="764704"/>
            <a:ext cx="41920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FF0000"/>
                </a:solidFill>
                <a:latin typeface="Comic Sans MS" pitchFamily="66" charset="0"/>
              </a:rPr>
              <a:t>Аттрактор</a:t>
            </a:r>
            <a:r>
              <a:rPr lang="ru-RU" sz="3200" dirty="0">
                <a:latin typeface="Comic Sans MS" pitchFamily="66" charset="0"/>
              </a:rPr>
              <a:t> – понятие, обозначающее возвращение открытой системы в состояние равновесия.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988545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еррингт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0950" y="2208213"/>
            <a:ext cx="6667500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Чарльз Скотт Шеррингтон </a:t>
            </a:r>
            <a:r>
              <a:rPr lang="ru-RU" sz="2400" dirty="0">
                <a:latin typeface="Comic Sans MS" pitchFamily="66" charset="0"/>
              </a:rPr>
              <a:t>(1857-1952) – физиолог и </a:t>
            </a:r>
            <a:r>
              <a:rPr lang="ru-RU" sz="2400" dirty="0" err="1">
                <a:latin typeface="Comic Sans MS" pitchFamily="66" charset="0"/>
              </a:rPr>
              <a:t>нейробиолог</a:t>
            </a:r>
            <a:r>
              <a:rPr lang="ru-RU" sz="2400" dirty="0">
                <a:latin typeface="Comic Sans MS" pitchFamily="66" charset="0"/>
              </a:rPr>
              <a:t>, лауреат Нобелевской премии</a:t>
            </a: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219256" cy="44074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  <a:latin typeface="Comic Sans MS" pitchFamily="66" charset="0"/>
              </a:rPr>
              <a:t>Флуктуация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– понятие, при помощи которого описывается любое периодическое изменение в развитии открытой системы. 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Существует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определённая закономерность в воздействии флуктуации на систему:</a:t>
            </a:r>
          </a:p>
          <a:p>
            <a:pPr lvl="0"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если система обладает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сложной структурой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то воздействие на неё флуктуации будет незначительным;</a:t>
            </a:r>
          </a:p>
          <a:p>
            <a:pPr lvl="0"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если система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проста по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структуре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то последствия для неё флуктуации могут быть катастрофическими.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767005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507288" cy="44074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>
                <a:solidFill>
                  <a:srgbClr val="FF0000"/>
                </a:solidFill>
                <a:latin typeface="Comic Sans MS" pitchFamily="66" charset="0"/>
              </a:rPr>
              <a:t>Корреляция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– понятие, обозначающее взаимосвязь двух и более систем, при которой изменение в развитии одной системы приводит к </a:t>
            </a:r>
            <a:r>
              <a:rPr lang="ru-RU" sz="2000" b="1" u="sng" dirty="0">
                <a:solidFill>
                  <a:schemeClr val="tx1"/>
                </a:solidFill>
                <a:latin typeface="Comic Sans MS" pitchFamily="66" charset="0"/>
              </a:rPr>
              <a:t>систематическим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 изменениям в развитии другой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Выделяют два вида корреляции: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положительная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	  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отрицательная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Картинки по запросу Жорж Кюв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735" y="3593093"/>
            <a:ext cx="25431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509120"/>
            <a:ext cx="36004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Жорж Кювье </a:t>
            </a:r>
            <a:r>
              <a:rPr lang="ru-RU" sz="2000" dirty="0" smtClean="0">
                <a:latin typeface="Comic Sans MS" pitchFamily="66" charset="0"/>
              </a:rPr>
              <a:t>-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- </a:t>
            </a:r>
            <a:r>
              <a:rPr lang="ru-RU" sz="2000" dirty="0">
                <a:latin typeface="Comic Sans MS" pitchFamily="66" charset="0"/>
              </a:rPr>
              <a:t>автор понятия «корреляция»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341767005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587824" y="1719072"/>
            <a:ext cx="5160639" cy="3870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err="1">
                <a:solidFill>
                  <a:srgbClr val="FF0000"/>
                </a:solidFill>
                <a:latin typeface="Comic Sans MS" pitchFamily="66" charset="0"/>
              </a:rPr>
              <a:t>Коэволюция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– понятие, обозначающее одновременное развитие двух объектов  в рамках одной системы, при котором изменение в одном их объектов приводит к некоторым изменениям в другом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Николай Тимофеев-Ресов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3192289" cy="44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805264"/>
            <a:ext cx="51845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Николай Тимофеев-</a:t>
            </a:r>
            <a:r>
              <a:rPr lang="ru-RU" dirty="0" err="1">
                <a:latin typeface="Comic Sans MS" pitchFamily="66" charset="0"/>
              </a:rPr>
              <a:t>Рисовский</a:t>
            </a:r>
            <a:r>
              <a:rPr lang="ru-RU" dirty="0">
                <a:latin typeface="Comic Sans MS" pitchFamily="66" charset="0"/>
              </a:rPr>
              <a:t> , автор понятия «</a:t>
            </a:r>
            <a:r>
              <a:rPr lang="ru-RU" dirty="0" err="1">
                <a:latin typeface="Comic Sans MS" pitchFamily="66" charset="0"/>
              </a:rPr>
              <a:t>коэволюция</a:t>
            </a:r>
            <a:r>
              <a:rPr lang="ru-RU" dirty="0">
                <a:latin typeface="Comic Sans MS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41767005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587824" y="1719072"/>
            <a:ext cx="5160639" cy="44074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Диссипативная </a:t>
            </a:r>
            <a:r>
              <a:rPr lang="ru-RU" sz="2400" b="1" i="1" dirty="0">
                <a:solidFill>
                  <a:srgbClr val="FF0000"/>
                </a:solidFill>
                <a:latin typeface="Comic Sans MS" pitchFamily="66" charset="0"/>
              </a:rPr>
              <a:t>система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Comic Sans MS" pitchFamily="66" charset="0"/>
              </a:rPr>
              <a:t>–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это система, находящаяся в состоянии, далёком от равновесия.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41112" y="4933806"/>
            <a:ext cx="51845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И.Р. Пригожин , автор понятия «диссипативные система »</a:t>
            </a:r>
          </a:p>
        </p:txBody>
      </p:sp>
      <p:pic>
        <p:nvPicPr>
          <p:cNvPr id="5" name="Picture 2" descr="Картинки по запросу пригожин ил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289821" cy="38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782843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75856" y="1719072"/>
            <a:ext cx="5472608" cy="4407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FF0000"/>
                </a:solidFill>
                <a:latin typeface="Comic Sans MS" pitchFamily="66" charset="0"/>
              </a:rPr>
              <a:t>Энтропия</a:t>
            </a:r>
            <a:r>
              <a:rPr lang="ru-RU" sz="2400" b="1" i="1" dirty="0">
                <a:latin typeface="Comic Sans MS" pitchFamily="66" charset="0"/>
              </a:rPr>
              <a:t> – </a:t>
            </a:r>
            <a:r>
              <a:rPr lang="ru-RU" sz="2400" dirty="0">
                <a:latin typeface="Comic Sans MS" pitchFamily="66" charset="0"/>
              </a:rPr>
              <a:t>понятие, обозначающее степень неравновесности состояния системы; чем больше элементов системы находятся вне равновесия- тем больше она склонна к энтропии.</a:t>
            </a:r>
          </a:p>
        </p:txBody>
      </p:sp>
      <p:pic>
        <p:nvPicPr>
          <p:cNvPr id="5122" name="Picture 2" descr="Картинки по запросу Рудольф Клаузи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1628800"/>
            <a:ext cx="31242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5877272"/>
            <a:ext cx="492048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Рудольф </a:t>
            </a:r>
            <a:r>
              <a:rPr lang="ru-RU" dirty="0" err="1">
                <a:latin typeface="Comic Sans MS" pitchFamily="66" charset="0"/>
              </a:rPr>
              <a:t>Клаузиус</a:t>
            </a:r>
            <a:r>
              <a:rPr lang="ru-RU" dirty="0">
                <a:latin typeface="Comic Sans MS" pitchFamily="66" charset="0"/>
              </a:rPr>
              <a:t>, автор понятия «энтропия»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90796583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291264" cy="440740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1) синергетика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является универсальной сферой междисциплинарного исследования, так как объединяет в себе методологию многих естественных, точных и гуманитарных наук;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2)предметом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синергетики являются процессы хаоса, случайности, системности и самоорганизации;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3) методы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этой науки могут быть применимы к исследованию как биологических, так и социальных процессов и явлений;</a:t>
            </a:r>
          </a:p>
          <a:p>
            <a:pPr lvl="0">
              <a:buNone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4) синергетика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формирует особый тип мышления – линейный, основанный на нестандартном подходе к решению проблем.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1369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       </a:t>
            </a:r>
            <a:r>
              <a:rPr lang="ru-RU" sz="4000" dirty="0" smtClean="0">
                <a:latin typeface="Comic Sans MS" pitchFamily="66" charset="0"/>
              </a:rPr>
              <a:t>Выводы по теме:</a:t>
            </a:r>
            <a:endParaRPr lang="ru-RU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9658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Синергетика -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это согласованность действий нервной системы при управлении мышечными движениями</a:t>
            </a:r>
          </a:p>
          <a:p>
            <a:pPr>
              <a:buNone/>
            </a:pP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Лауреат Нобелевской премии по физиологии и медицине в 1932г.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Понимание синергетики Шеррингтоном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59632" y="1844824"/>
            <a:ext cx="6768752" cy="4407408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>
                <a:solidFill>
                  <a:schemeClr val="tx1"/>
                </a:solidFill>
                <a:latin typeface="Comic Sans MS" pitchFamily="66" charset="0"/>
              </a:rPr>
              <a:t>…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– это сфера междисциплинарных исследований, направленная на изучение процессов </a:t>
            </a:r>
            <a:r>
              <a:rPr lang="ru-RU" u="sng" dirty="0">
                <a:solidFill>
                  <a:srgbClr val="FF0000"/>
                </a:solidFill>
                <a:latin typeface="Comic Sans MS" pitchFamily="66" charset="0"/>
              </a:rPr>
              <a:t>системности</a:t>
            </a:r>
            <a:r>
              <a:rPr lang="ru-RU" dirty="0">
                <a:latin typeface="Comic Sans MS" pitchFamily="66" charset="0"/>
              </a:rPr>
              <a:t> и </a:t>
            </a:r>
            <a:r>
              <a:rPr lang="ru-RU" u="sng" dirty="0">
                <a:solidFill>
                  <a:srgbClr val="FF0000"/>
                </a:solidFill>
                <a:latin typeface="Comic Sans MS" pitchFamily="66" charset="0"/>
              </a:rPr>
              <a:t>самоорганизации</a:t>
            </a:r>
            <a:r>
              <a:rPr lang="ru-RU" u="sng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в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открытых, </a:t>
            </a:r>
            <a:r>
              <a:rPr lang="ru-RU" u="sng" dirty="0">
                <a:solidFill>
                  <a:srgbClr val="FF0000"/>
                </a:solidFill>
                <a:latin typeface="Comic Sans MS" pitchFamily="66" charset="0"/>
              </a:rPr>
              <a:t>нелинейных системах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находящихся в неравновесном состоянии.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СИНЕРГЕТИКА как наука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83562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i="1" u="sng" dirty="0">
                <a:solidFill>
                  <a:srgbClr val="FF0000"/>
                </a:solidFill>
                <a:latin typeface="Comic Sans MS" pitchFamily="66" charset="0"/>
              </a:rPr>
              <a:t>Объект синергетики</a:t>
            </a:r>
            <a:r>
              <a:rPr lang="ru-RU" dirty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Открытая система, находящаяся в неравновесном состоянии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i="1" u="sng" dirty="0">
                <a:solidFill>
                  <a:srgbClr val="FF0000"/>
                </a:solidFill>
                <a:latin typeface="Comic Sans MS" pitchFamily="66" charset="0"/>
              </a:rPr>
              <a:t>Предмет синергетики</a:t>
            </a:r>
            <a:r>
              <a:rPr lang="ru-RU" dirty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Взаимосвязь между порядком и хаосом, ее влияние на существование мира и человека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Сфера изучения синергетики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Понятие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«хаос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» в книге «Теогония» впервые употребил Гесиод.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Он понимал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хаос как первозданное состояние вселенной, из которого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возникли жизнь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и сам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человек. Гесиод считал, что хаос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взаимосвязан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с порядком.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Понимание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Хаоса</a:t>
            </a:r>
            <a:r>
              <a:rPr lang="ru-RU" dirty="0">
                <a:latin typeface="Comic Sans MS" pitchFamily="66" charset="0"/>
              </a:rPr>
              <a:t> в античной философии</a:t>
            </a:r>
          </a:p>
        </p:txBody>
      </p:sp>
      <p:pic>
        <p:nvPicPr>
          <p:cNvPr id="2050" name="Picture 2" descr="Картинки по запросу геси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942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25857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8136" y="1719263"/>
            <a:ext cx="3516728" cy="44069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«</a:t>
            </a:r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хаос – это неразделённое целое, вместилище тел»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Определение хаоса Аристотелем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4038600" cy="4248472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Ф.Аквинский считал, что т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ворящему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началу  мира и  природы противоположно хаотическое начало – ничто: то, что не имеет в себе порядка, организации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Понимание Хаоса </a:t>
            </a:r>
            <a:r>
              <a:rPr lang="ru-RU" dirty="0" smtClean="0">
                <a:latin typeface="Comic Sans MS" pitchFamily="66" charset="0"/>
              </a:rPr>
              <a:t>в философии средневековья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559</TotalTime>
  <Words>1218</Words>
  <Application>Microsoft Office PowerPoint</Application>
  <PresentationFormat>Экран (4:3)</PresentationFormat>
  <Paragraphs>146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Сетка</vt:lpstr>
      <vt:lpstr>СИНЕРГЕТИКА</vt:lpstr>
      <vt:lpstr>Предпосылки возникновения синергетики</vt:lpstr>
      <vt:lpstr>Чарльз Скотт Шеррингтон (1857-1952) – физиолог и нейробиолог, лауреат Нобелевской премии</vt:lpstr>
      <vt:lpstr>Понимание синергетики Шеррингтоном</vt:lpstr>
      <vt:lpstr>СИНЕРГЕТИКА как наука</vt:lpstr>
      <vt:lpstr>Сфера изучения синергетики</vt:lpstr>
      <vt:lpstr>Понимание Хаоса в античной философии</vt:lpstr>
      <vt:lpstr>Определение хаоса Аристотелем</vt:lpstr>
      <vt:lpstr>Понимание Хаоса в философии средневековья</vt:lpstr>
      <vt:lpstr>Анализ хаоса в идеализме Годфрида Лейбница (1646—1716)</vt:lpstr>
      <vt:lpstr>Восприятие хаоса в Диалектике Гегеля</vt:lpstr>
      <vt:lpstr>Взаимосвязь диалектики и синергетики</vt:lpstr>
      <vt:lpstr>Вклад в развитие синергитики внёс Александр богданов (1873-1928)</vt:lpstr>
      <vt:lpstr>Слайд 14</vt:lpstr>
      <vt:lpstr>Популяризаторы синергетики в науке ХХ в.</vt:lpstr>
      <vt:lpstr>Базовые свойства открытой системы: СИСТЕМНОСТЬ </vt:lpstr>
      <vt:lpstr>Базовые свойства открытой системы: Самоорганизация </vt:lpstr>
      <vt:lpstr>Три основные идеи синергетики</vt:lpstr>
      <vt:lpstr>Две фазы самоорганизации:</vt:lpstr>
      <vt:lpstr>Области применения синергитики:</vt:lpstr>
      <vt:lpstr>Виды синергетики</vt:lpstr>
      <vt:lpstr>Андре Мартине – представитель лингвистической синергетики</vt:lpstr>
      <vt:lpstr>Пример лингвистической синергетики</vt:lpstr>
      <vt:lpstr>Слайд 24</vt:lpstr>
      <vt:lpstr>СИСТЕМНЫЙ ПОДХОД к пониманию хаоса</vt:lpstr>
      <vt:lpstr>Синергетика как система мышления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СИНЕРГЕТИКА</dc:title>
  <dc:creator>acer</dc:creator>
  <cp:lastModifiedBy>Кафедра философии</cp:lastModifiedBy>
  <cp:revision>68</cp:revision>
  <dcterms:created xsi:type="dcterms:W3CDTF">2016-09-27T15:31:54Z</dcterms:created>
  <dcterms:modified xsi:type="dcterms:W3CDTF">2022-04-22T07:50:59Z</dcterms:modified>
</cp:coreProperties>
</file>